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5" r:id="rId3"/>
    <p:sldId id="276" r:id="rId4"/>
    <p:sldId id="282" r:id="rId5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736"/>
    <a:srgbClr val="F3D99F"/>
    <a:srgbClr val="BDC7D5"/>
    <a:srgbClr val="F076E4"/>
    <a:srgbClr val="1495AB"/>
    <a:srgbClr val="034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2"/>
    <p:restoredTop sz="93502" autoAdjust="0"/>
  </p:normalViewPr>
  <p:slideViewPr>
    <p:cSldViewPr snapToGrid="0" snapToObjects="1">
      <p:cViewPr varScale="1">
        <p:scale>
          <a:sx n="186" d="100"/>
          <a:sy n="186" d="100"/>
        </p:scale>
        <p:origin x="-120" y="-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868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20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52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23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92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51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74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64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9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51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65157-03E3-B940-9444-EAF01746BE34}" type="datetimeFigureOut">
              <a:rPr lang="fr-FR" smtClean="0"/>
              <a:pPr/>
              <a:t>27/11/18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2EB1-385D-9041-A999-3E9B6E1448C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522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D015A2E-DB1A-9042-BAFA-014D1257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814510FC-4334-2B49-A393-C30B496DF113}"/>
              </a:ext>
            </a:extLst>
          </p:cNvPr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  <a:ln w="82550">
            <a:solidFill>
              <a:srgbClr val="03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767953" y="1535906"/>
            <a:ext cx="76080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Rapport moral </a:t>
            </a:r>
          </a:p>
          <a:p>
            <a:pPr algn="ctr"/>
            <a:r>
              <a:rPr lang="fr-F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But </a:t>
            </a:r>
            <a:r>
              <a:rPr lang="fr-FR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de notre association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0070C0"/>
                </a:solidFill>
              </a:rPr>
              <a:t>Promouvoir </a:t>
            </a:r>
            <a:r>
              <a:rPr lang="fr-FR" sz="2000" b="1" dirty="0">
                <a:solidFill>
                  <a:srgbClr val="0070C0"/>
                </a:solidFill>
              </a:rPr>
              <a:t>la recherche et les échanges scientifiques,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</a:rPr>
              <a:t>Améliorer la qualité des soins et des techniques,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</a:rPr>
              <a:t>Diffuser les connaissances,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</a:rPr>
              <a:t>Développer l’information et les échanges avec les patients et les familles,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70C0"/>
                </a:solidFill>
              </a:rPr>
              <a:t>Établir les relations utiles pour représenter la greffe de cellules hématopoïétiques et la thérapie cellulaire auprès des sociétés ou d’organismes publics ou privés, nationaux ou internationaux.</a:t>
            </a:r>
            <a:endParaRPr lang="fr-FR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31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D015A2E-DB1A-9042-BAFA-014D1257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814510FC-4334-2B49-A393-C30B496DF113}"/>
              </a:ext>
            </a:extLst>
          </p:cNvPr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  <a:ln w="82550">
            <a:solidFill>
              <a:srgbClr val="03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12955" y="1421750"/>
            <a:ext cx="8480322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Rapport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moral </a:t>
            </a:r>
          </a:p>
          <a:p>
            <a:pPr algn="just"/>
            <a:endParaRPr lang="fr-FR" sz="800" b="1" dirty="0">
              <a:solidFill>
                <a:srgbClr val="0070C0"/>
              </a:solidFill>
            </a:endParaRPr>
          </a:p>
          <a:p>
            <a:pPr algn="just"/>
            <a:r>
              <a:rPr lang="fr-FR" sz="1800" b="1" u="sng" dirty="0">
                <a:solidFill>
                  <a:srgbClr val="0070C0"/>
                </a:solidFill>
              </a:rPr>
              <a:t>Actions </a:t>
            </a:r>
            <a:r>
              <a:rPr lang="fr-FR" sz="1800" b="1" u="sng" dirty="0" smtClean="0">
                <a:solidFill>
                  <a:srgbClr val="0070C0"/>
                </a:solidFill>
              </a:rPr>
              <a:t>2017-2018</a:t>
            </a:r>
          </a:p>
          <a:p>
            <a:pPr algn="just"/>
            <a:endParaRPr lang="fr-FR" sz="1800" b="1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Modification des statuts </a:t>
            </a:r>
            <a:r>
              <a:rPr lang="fr-FR" sz="1400" i="1" dirty="0"/>
              <a:t>(</a:t>
            </a:r>
            <a:r>
              <a:rPr lang="fr-FR" sz="1400" i="1" dirty="0" smtClean="0"/>
              <a:t>Maître </a:t>
            </a:r>
            <a:r>
              <a:rPr lang="fr-FR" sz="1400" i="1" dirty="0"/>
              <a:t>Mournaud – Avocat à la Cour</a:t>
            </a:r>
            <a:r>
              <a:rPr lang="fr-FR" sz="1400" i="1" dirty="0" smtClean="0"/>
              <a:t>)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Modification règlement </a:t>
            </a:r>
            <a:r>
              <a:rPr lang="fr-FR" sz="1800" dirty="0" smtClean="0"/>
              <a:t>intérieur (forme plus juridique) </a:t>
            </a:r>
            <a:r>
              <a:rPr lang="fr-FR" sz="1400" i="1" dirty="0" smtClean="0"/>
              <a:t>Maître </a:t>
            </a:r>
            <a:r>
              <a:rPr lang="fr-FR" sz="1400" i="1" dirty="0"/>
              <a:t>Mournaud – Avocat à la </a:t>
            </a:r>
            <a:r>
              <a:rPr lang="fr-FR" sz="1400" i="1" dirty="0" smtClean="0"/>
              <a:t>Cour</a:t>
            </a:r>
            <a:endParaRPr lang="fr-FR" sz="1400" i="1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Appel d’offres sociétés organisatrices de Congrès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Changement </a:t>
            </a:r>
            <a:r>
              <a:rPr lang="fr-FR" sz="1800" dirty="0"/>
              <a:t>secrétariat – Réorganisation, mis à jour </a:t>
            </a:r>
            <a:r>
              <a:rPr lang="fr-FR" sz="1800" dirty="0" smtClean="0"/>
              <a:t>fichiers, etc.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Site internet SFGM-TC – Réorganisation, mise à jour base adhérents, agenda évènements.. </a:t>
            </a:r>
            <a:r>
              <a:rPr lang="fr-FR" sz="1400" i="1" dirty="0"/>
              <a:t>(Brigitte ELUARD</a:t>
            </a:r>
            <a:r>
              <a:rPr lang="fr-FR" sz="1400" i="1" dirty="0" smtClean="0"/>
              <a:t>)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Séparation </a:t>
            </a:r>
            <a:r>
              <a:rPr lang="fr-FR" sz="1800" dirty="0"/>
              <a:t>SFGM-TC / </a:t>
            </a:r>
            <a:r>
              <a:rPr lang="fr-FR" sz="1800" dirty="0" smtClean="0"/>
              <a:t>CRYOSTEM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Mise en place du vote électronique par collège </a:t>
            </a:r>
            <a:r>
              <a:rPr lang="fr-FR" sz="1400" i="1" dirty="0"/>
              <a:t>(Election nouveau CA)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8857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D015A2E-DB1A-9042-BAFA-014D1257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814510FC-4334-2B49-A393-C30B496DF113}"/>
              </a:ext>
            </a:extLst>
          </p:cNvPr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  <a:ln w="82550">
            <a:solidFill>
              <a:srgbClr val="03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577970" y="1312608"/>
            <a:ext cx="83935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Rapport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moral </a:t>
            </a:r>
            <a:endParaRPr lang="fr-FR" sz="1800" b="1" u="sng" dirty="0" smtClean="0">
              <a:solidFill>
                <a:srgbClr val="0070C0"/>
              </a:solidFill>
            </a:endParaRPr>
          </a:p>
          <a:p>
            <a:pPr algn="just"/>
            <a:endParaRPr lang="fr-FR" sz="1800" b="1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Ateliers </a:t>
            </a:r>
            <a:r>
              <a:rPr lang="fr-FR" sz="1800" dirty="0"/>
              <a:t>Lille </a:t>
            </a:r>
            <a:r>
              <a:rPr lang="fr-FR" sz="1400" i="1" dirty="0"/>
              <a:t>(Pr Ibrahim Yakoub-Agha – Société </a:t>
            </a:r>
            <a:r>
              <a:rPr lang="fr-FR" sz="1400" i="1" dirty="0" err="1"/>
              <a:t>Prodarev</a:t>
            </a:r>
            <a:r>
              <a:rPr lang="fr-FR" sz="1400" i="1" dirty="0"/>
              <a:t>)</a:t>
            </a:r>
            <a:r>
              <a:rPr lang="fr-FR" sz="1800" dirty="0"/>
              <a:t>; publication des ateliers</a:t>
            </a:r>
            <a:endParaRPr lang="fr-FR" sz="1800" i="1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Journée Patients </a:t>
            </a:r>
            <a:r>
              <a:rPr lang="fr-FR" sz="1400" i="1" dirty="0"/>
              <a:t>(société </a:t>
            </a:r>
            <a:r>
              <a:rPr lang="fr-FR" sz="1400" i="1" dirty="0" err="1"/>
              <a:t>Oséus</a:t>
            </a:r>
            <a:r>
              <a:rPr lang="fr-FR" sz="1400" i="1" dirty="0"/>
              <a:t> puis SFGM-TC</a:t>
            </a:r>
            <a:r>
              <a:rPr lang="fr-FR" sz="1400" i="1" dirty="0" smtClean="0"/>
              <a:t>)</a:t>
            </a:r>
            <a:endParaRPr lang="fr-FR" sz="1400" i="1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Organisation Journée </a:t>
            </a:r>
            <a:r>
              <a:rPr lang="fr-FR" sz="1800" dirty="0" smtClean="0"/>
              <a:t>scientifique annuelle et journée clinique annuelle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ACTUGREFFE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Groupe CAR-T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Activités du conseil scientifique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Mise en place portail interactif « </a:t>
            </a:r>
            <a:r>
              <a:rPr lang="fr-FR" sz="1800" dirty="0" err="1"/>
              <a:t>Inexweb</a:t>
            </a:r>
            <a:r>
              <a:rPr lang="fr-FR" sz="1800" dirty="0"/>
              <a:t> » (logiciel suivi comptable) et collaboration étroite avec les experts comptables de la société </a:t>
            </a:r>
            <a:r>
              <a:rPr lang="fr-FR" sz="1800" dirty="0" err="1"/>
              <a:t>Inextenso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Modification des adhésions (date en année civile soit de janvier à décembre)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/>
              <a:t>Consentement RGPD (Mise en conformité, envoi des fichiers via interface sécurisée </a:t>
            </a:r>
            <a:r>
              <a:rPr lang="fr-FR" sz="1800" dirty="0" err="1"/>
              <a:t>proMISe</a:t>
            </a:r>
            <a:r>
              <a:rPr lang="fr-FR" sz="1800" dirty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333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9D015A2E-DB1A-9042-BAFA-014D12571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814510FC-4334-2B49-A393-C30B496DF113}"/>
              </a:ext>
            </a:extLst>
          </p:cNvPr>
          <p:cNvCxnSpPr/>
          <p:nvPr/>
        </p:nvCxnSpPr>
        <p:spPr>
          <a:xfrm>
            <a:off x="0" y="5143500"/>
            <a:ext cx="9144000" cy="0"/>
          </a:xfrm>
          <a:prstGeom prst="line">
            <a:avLst/>
          </a:prstGeom>
          <a:ln w="82550">
            <a:solidFill>
              <a:srgbClr val="034A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577970" y="1371600"/>
            <a:ext cx="8393501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Rapport </a:t>
            </a:r>
            <a:r>
              <a:rPr lang="fr-FR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moral </a:t>
            </a:r>
            <a:endParaRPr lang="fr-FR" sz="1800" b="1" u="sng" dirty="0" smtClean="0">
              <a:solidFill>
                <a:srgbClr val="0070C0"/>
              </a:solidFill>
            </a:endParaRPr>
          </a:p>
          <a:p>
            <a:pPr algn="just"/>
            <a:endParaRPr lang="fr-FR" sz="1800" b="1" dirty="0">
              <a:solidFill>
                <a:srgbClr val="0070C0"/>
              </a:solidFill>
            </a:endParaRP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Renforcement des </a:t>
            </a:r>
            <a:r>
              <a:rPr lang="fr-FR" sz="1800" dirty="0" smtClean="0"/>
              <a:t>liens avec nos partenaires industriels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Nouvelles modalités de financement de la SFGM-TC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JACIE</a:t>
            </a:r>
            <a:endParaRPr lang="fr-FR" sz="1800" dirty="0" smtClean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Travail avec les agences : ABM, HAS, INCa, DGOS, ANSM</a:t>
            </a:r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r>
              <a:rPr lang="fr-FR" sz="1800" dirty="0" smtClean="0"/>
              <a:t>Rapprochement avec les groupes coopérateurs, MATHEC, CRYOSTEM et la SFH</a:t>
            </a:r>
            <a:endParaRPr lang="fr-FR" sz="1800" dirty="0"/>
          </a:p>
          <a:p>
            <a:pPr marL="285750" indent="-285750" algn="just">
              <a:buClr>
                <a:srgbClr val="EE9736"/>
              </a:buClr>
              <a:buFont typeface="Wingdings" panose="05000000000000000000" pitchFamily="2" charset="2"/>
              <a:buChar char="ü"/>
              <a:tabLst>
                <a:tab pos="450850" algn="l"/>
              </a:tabLst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0303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</TotalTime>
  <Words>255</Words>
  <Application>Microsoft Macintosh PowerPoint</Application>
  <PresentationFormat>Présentation à l'écran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EO 21</dc:creator>
  <cp:lastModifiedBy>BRIGITTE ELUARD</cp:lastModifiedBy>
  <cp:revision>60</cp:revision>
  <dcterms:created xsi:type="dcterms:W3CDTF">2018-10-11T15:46:19Z</dcterms:created>
  <dcterms:modified xsi:type="dcterms:W3CDTF">2018-11-27T16:02:14Z</dcterms:modified>
</cp:coreProperties>
</file>